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676" r:id="rId2"/>
    <p:sldMasterId id="2147483713" r:id="rId3"/>
    <p:sldMasterId id="2147483666" r:id="rId4"/>
  </p:sldMasterIdLst>
  <p:sldIdLst>
    <p:sldId id="290" r:id="rId5"/>
    <p:sldId id="303" r:id="rId6"/>
    <p:sldId id="304" r:id="rId7"/>
    <p:sldId id="308" r:id="rId8"/>
    <p:sldId id="307" r:id="rId9"/>
    <p:sldId id="302" r:id="rId10"/>
    <p:sldId id="310" r:id="rId11"/>
    <p:sldId id="312" r:id="rId12"/>
    <p:sldId id="313" r:id="rId13"/>
    <p:sldId id="291" r:id="rId14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303"/>
            <p14:sldId id="304"/>
            <p14:sldId id="308"/>
            <p14:sldId id="307"/>
            <p14:sldId id="302"/>
            <p14:sldId id="310"/>
            <p14:sldId id="312"/>
            <p14:sldId id="31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Kreeta-Maaria Kalliokoski" initials="KMK" lastIdx="38" clrIdx="0">
    <p:extLst>
      <p:ext uri="{19B8F6BF-5375-455C-9EA6-DF929625EA0E}">
        <p15:presenceInfo xmlns:p15="http://schemas.microsoft.com/office/powerpoint/2012/main" userId="S::Kreeta-Maaria.Kalliokoski@navitas.fi::bb53057b-bfc8-4630-9899-d45e86465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4"/>
    <p:restoredTop sz="94677"/>
  </p:normalViewPr>
  <p:slideViewPr>
    <p:cSldViewPr snapToGrid="0" snapToObjects="1">
      <p:cViewPr varScale="1">
        <p:scale>
          <a:sx n="91" d="100"/>
          <a:sy n="91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ollisuuskyla-my.sharepoint.com/personal/jaakko_lappalainen_navitas_fi/Documents/A_SYKE_LASKELMAT/Etel&#195;&#164;-Savo_ALas%201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Pieksämäen kasvihuonekaasupäästöt 2018 (</a:t>
            </a:r>
            <a:r>
              <a:rPr lang="fi-FI" err="1"/>
              <a:t>kt</a:t>
            </a:r>
            <a:r>
              <a:rPr lang="fi-FI"/>
              <a:t> CO2e)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'KAAVIO OMA'!$D$3:$D$16</c:f>
              <c:strCache>
                <c:ptCount val="14"/>
                <c:pt idx="0">
                  <c:v>Kulutussähkö</c:v>
                </c:pt>
                <c:pt idx="1">
                  <c:v>Sähkölämmitys</c:v>
                </c:pt>
                <c:pt idx="2">
                  <c:v>Kaukolämpö</c:v>
                </c:pt>
                <c:pt idx="3">
                  <c:v>Öljylämmitys</c:v>
                </c:pt>
                <c:pt idx="4">
                  <c:v>Muu lämmitys</c:v>
                </c:pt>
                <c:pt idx="5">
                  <c:v>Teollisuus</c:v>
                </c:pt>
                <c:pt idx="6">
                  <c:v>Työkoneet</c:v>
                </c:pt>
                <c:pt idx="7">
                  <c:v>Tieliikenne</c:v>
                </c:pt>
                <c:pt idx="8">
                  <c:v>Raideliikenne</c:v>
                </c:pt>
                <c:pt idx="9">
                  <c:v>Vesiliikenne</c:v>
                </c:pt>
                <c:pt idx="10">
                  <c:v>Maatalous</c:v>
                </c:pt>
                <c:pt idx="11">
                  <c:v>Jätteiden käsittely</c:v>
                </c:pt>
                <c:pt idx="12">
                  <c:v>F-kaasut</c:v>
                </c:pt>
                <c:pt idx="13">
                  <c:v>Yhteensä  kt CO2e</c:v>
                </c:pt>
              </c:strCache>
            </c:strRef>
          </c:cat>
          <c:val>
            <c:numRef>
              <c:f>'KAAVIO OMA'!$E$3:$E$16</c:f>
              <c:numCache>
                <c:formatCode>0.0</c:formatCode>
                <c:ptCount val="14"/>
                <c:pt idx="0">
                  <c:v>12.555</c:v>
                </c:pt>
                <c:pt idx="1">
                  <c:v>6.7900000000000009</c:v>
                </c:pt>
                <c:pt idx="2">
                  <c:v>33.304000000000002</c:v>
                </c:pt>
                <c:pt idx="3">
                  <c:v>7.7909999999999995</c:v>
                </c:pt>
                <c:pt idx="4">
                  <c:v>8.1929999999999996</c:v>
                </c:pt>
                <c:pt idx="5">
                  <c:v>0</c:v>
                </c:pt>
                <c:pt idx="6">
                  <c:v>10.401999999999997</c:v>
                </c:pt>
                <c:pt idx="7">
                  <c:v>38.516000000000005</c:v>
                </c:pt>
                <c:pt idx="8">
                  <c:v>1.8850000000000002</c:v>
                </c:pt>
                <c:pt idx="9">
                  <c:v>0.41300000000000003</c:v>
                </c:pt>
                <c:pt idx="10">
                  <c:v>19.079999999999998</c:v>
                </c:pt>
                <c:pt idx="11">
                  <c:v>7.2689999999999992</c:v>
                </c:pt>
                <c:pt idx="12">
                  <c:v>4.7119999999999997</c:v>
                </c:pt>
                <c:pt idx="13">
                  <c:v>150.91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9-49F3-8AD1-8CCD993C9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368432"/>
        <c:axId val="699370096"/>
      </c:barChart>
      <c:catAx>
        <c:axId val="69936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370096"/>
        <c:crosses val="autoZero"/>
        <c:auto val="1"/>
        <c:lblAlgn val="ctr"/>
        <c:lblOffset val="100"/>
        <c:noMultiLvlLbl val="0"/>
      </c:catAx>
      <c:valAx>
        <c:axId val="69937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36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9T11:07:21.216" idx="38">
    <p:pos x="10" y="10"/>
    <p:text>OK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D29-A5D7-466A-8822-1A3E1BE399F9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80E4-81B9-44E4-BC6F-C4735A81A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225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3.jp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  <p:sldLayoutId id="214748372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16.12.2021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comments" Target="../comments/commen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869180" y="2788920"/>
            <a:ext cx="3006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Tuulivoimaa Etelä-Savoon?</a:t>
            </a:r>
          </a:p>
        </p:txBody>
      </p:sp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253319" y="1515035"/>
            <a:ext cx="263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8119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Pieksämäen kaupungin ilmasto-ohjelma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6760" y="1601181"/>
            <a:ext cx="10515600" cy="4351338"/>
          </a:xfrm>
        </p:spPr>
        <p:txBody>
          <a:bodyPr/>
          <a:lstStyle/>
          <a:p>
            <a:r>
              <a:rPr lang="fi-FI" dirty="0"/>
              <a:t>Valtuusto hyväksyi uuden ilmasto-ohjelman 7.6.2021</a:t>
            </a:r>
          </a:p>
          <a:p>
            <a:pPr lvl="1"/>
            <a:r>
              <a:rPr lang="fi-FI" dirty="0"/>
              <a:t>Ilmasto-ohjelman tavoitteet huomioidaan tulevan valtuustokauden strategiassa ja kehittämisohjelmissa</a:t>
            </a:r>
          </a:p>
          <a:p>
            <a:r>
              <a:rPr lang="fi-FI" dirty="0"/>
              <a:t>Pieksämäki hiilineutraali vuoteen 2035 mennessä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E82E3E-673F-4F20-BC92-1C7EE52B0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b="4671"/>
          <a:stretch/>
        </p:blipFill>
        <p:spPr bwMode="auto">
          <a:xfrm>
            <a:off x="746760" y="3455356"/>
            <a:ext cx="8571201" cy="33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8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508B4903-79D6-4E21-B0CE-0EEF38C31CC4}"/>
              </a:ext>
            </a:extLst>
          </p:cNvPr>
          <p:cNvSpPr txBox="1"/>
          <p:nvPr/>
        </p:nvSpPr>
        <p:spPr>
          <a:xfrm>
            <a:off x="438147" y="1201510"/>
            <a:ext cx="5657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>
              <a:solidFill>
                <a:srgbClr val="FF0000"/>
              </a:solidFill>
              <a:latin typeface="Blogger Sans" panose="02000506030000020004"/>
            </a:endParaRPr>
          </a:p>
          <a:p>
            <a:endParaRPr lang="fi-FI" sz="1600">
              <a:latin typeface="Blogger Sans" panose="02000506030000020004"/>
            </a:endParaRPr>
          </a:p>
          <a:p>
            <a:endParaRPr lang="fi-FI" sz="1600">
              <a:latin typeface="Blogger Sans" panose="02000506030000020004"/>
            </a:endParaRPr>
          </a:p>
          <a:p>
            <a:endParaRPr lang="fi-FI" sz="1600">
              <a:latin typeface="Blogger Sans" panose="02000506030000020004"/>
            </a:endParaRP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20998D9-F9FD-49A4-B6B0-C61CB9089F3A}"/>
              </a:ext>
            </a:extLst>
          </p:cNvPr>
          <p:cNvGrpSpPr/>
          <p:nvPr/>
        </p:nvGrpSpPr>
        <p:grpSpPr>
          <a:xfrm>
            <a:off x="1483228" y="1201510"/>
            <a:ext cx="9599389" cy="4235465"/>
            <a:chOff x="582219" y="1224990"/>
            <a:chExt cx="15762227" cy="7729539"/>
          </a:xfrm>
        </p:grpSpPr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7CCA8360-2008-4A55-87BC-601ACAC49A6B}"/>
                </a:ext>
              </a:extLst>
            </p:cNvPr>
            <p:cNvGrpSpPr/>
            <p:nvPr/>
          </p:nvGrpSpPr>
          <p:grpSpPr>
            <a:xfrm>
              <a:off x="582219" y="1224990"/>
              <a:ext cx="15762227" cy="7729539"/>
              <a:chOff x="582219" y="1524794"/>
              <a:chExt cx="15762227" cy="7729539"/>
            </a:xfrm>
          </p:grpSpPr>
          <p:sp>
            <p:nvSpPr>
              <p:cNvPr id="20" name="Suorakulmio: Pyöristetyt kulmat 19">
                <a:extLst>
                  <a:ext uri="{FF2B5EF4-FFF2-40B4-BE49-F238E27FC236}">
                    <a16:creationId xmlns:a16="http://schemas.microsoft.com/office/drawing/2014/main" id="{F5A46835-50C9-4A52-ABE7-35F336E0E22B}"/>
                  </a:ext>
                </a:extLst>
              </p:cNvPr>
              <p:cNvSpPr/>
              <p:nvPr/>
            </p:nvSpPr>
            <p:spPr>
              <a:xfrm>
                <a:off x="582219" y="1524794"/>
                <a:ext cx="2783680" cy="7729539"/>
              </a:xfrm>
              <a:prstGeom prst="roundRect">
                <a:avLst/>
              </a:prstGeom>
              <a:solidFill>
                <a:srgbClr val="00ADEF">
                  <a:alpha val="7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1400" b="1">
                    <a:solidFill>
                      <a:srgbClr val="002060"/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Ympäristö-ystävällistä liikkumista</a:t>
                </a:r>
              </a:p>
              <a:p>
                <a:pPr algn="ctr"/>
                <a:endParaRPr lang="fi-FI" sz="1286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Liikkumisen päästöt vähenevät.</a:t>
                </a:r>
              </a:p>
              <a:p>
                <a:pPr algn="ctr"/>
                <a:endParaRPr lang="fi-FI" sz="11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Matkaketjut ovat toimivia.</a:t>
                </a:r>
              </a:p>
              <a:p>
                <a:pPr algn="ctr"/>
                <a:endParaRPr lang="fi-FI" sz="11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Monipuolien joukko-, palvelu- ja kutsuliikenne palvelee seudun asukkaita.</a:t>
                </a:r>
              </a:p>
              <a:p>
                <a:pPr algn="ctr"/>
                <a:endParaRPr lang="fi-FI" sz="11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Sähkö- ja kaasuautot yleistyvät.</a:t>
                </a:r>
              </a:p>
              <a:p>
                <a:pPr algn="ctr"/>
                <a:endParaRPr lang="fi-FI" sz="1286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Suorakulmio: Pyöristetyt kulmat 20">
                <a:extLst>
                  <a:ext uri="{FF2B5EF4-FFF2-40B4-BE49-F238E27FC236}">
                    <a16:creationId xmlns:a16="http://schemas.microsoft.com/office/drawing/2014/main" id="{8FC4CEFB-2D3C-4028-8F73-398A15CA89A1}"/>
                  </a:ext>
                </a:extLst>
              </p:cNvPr>
              <p:cNvSpPr/>
              <p:nvPr/>
            </p:nvSpPr>
            <p:spPr>
              <a:xfrm>
                <a:off x="13560766" y="1524794"/>
                <a:ext cx="2783680" cy="7729539"/>
              </a:xfrm>
              <a:prstGeom prst="roundRect">
                <a:avLst/>
              </a:prstGeom>
              <a:solidFill>
                <a:srgbClr val="C3447B">
                  <a:alpha val="8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1400" b="1">
                    <a:solidFill>
                      <a:srgbClr val="002060"/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Kiertotalous ja materiaali-tehokkuus</a:t>
                </a:r>
              </a:p>
              <a:p>
                <a:pPr algn="ctr"/>
                <a:endParaRPr lang="fi-FI" sz="857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Kiertotaloudesta syntyy uutta liiketoimintaa.</a:t>
                </a:r>
              </a:p>
              <a:p>
                <a:pPr algn="ctr"/>
                <a:endParaRPr lang="fi-FI" sz="11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Seudulla on useita kiertotalouden keskittymiä.</a:t>
                </a:r>
              </a:p>
              <a:p>
                <a:pPr algn="ctr"/>
                <a:endParaRPr lang="fi-FI" sz="110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Kiertotalouden toimintamalleja kehitetään yhdessä yritysten, yhdistysten ja muiden toimijoiden kanssa</a:t>
                </a:r>
              </a:p>
              <a:p>
                <a:pPr algn="ctr"/>
                <a:endParaRPr lang="fi-FI" sz="1429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2" name="Suorakulmio: Pyöristetyt kulmat 21">
                <a:extLst>
                  <a:ext uri="{FF2B5EF4-FFF2-40B4-BE49-F238E27FC236}">
                    <a16:creationId xmlns:a16="http://schemas.microsoft.com/office/drawing/2014/main" id="{46E3ABE3-1B45-4942-B6D1-3C25650260DF}"/>
                  </a:ext>
                </a:extLst>
              </p:cNvPr>
              <p:cNvSpPr/>
              <p:nvPr/>
            </p:nvSpPr>
            <p:spPr>
              <a:xfrm>
                <a:off x="3833863" y="1524794"/>
                <a:ext cx="2783680" cy="7729537"/>
              </a:xfrm>
              <a:prstGeom prst="roundRect">
                <a:avLst/>
              </a:prstGeom>
              <a:solidFill>
                <a:srgbClr val="E19D1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1400" b="1">
                    <a:solidFill>
                      <a:schemeClr val="accent2">
                        <a:lumMod val="50000"/>
                      </a:schemeClr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Kestävää energian tuotantoa ja </a:t>
                </a:r>
              </a:p>
              <a:p>
                <a:pPr algn="ctr"/>
                <a:r>
                  <a:rPr lang="fi-FI" sz="1400" b="1">
                    <a:solidFill>
                      <a:schemeClr val="accent2">
                        <a:lumMod val="50000"/>
                      </a:schemeClr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-kulutusta</a:t>
                </a:r>
              </a:p>
              <a:p>
                <a:pPr algn="ctr"/>
                <a:endParaRPr lang="fi-FI" sz="1429">
                  <a:solidFill>
                    <a:schemeClr val="accent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Energian tuotannon ja kulutuksen päästöt vähenevät.</a:t>
                </a:r>
              </a:p>
              <a:p>
                <a:pPr algn="ctr"/>
                <a:endParaRPr lang="fi-FI" sz="1100">
                  <a:solidFill>
                    <a:schemeClr val="accent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Uusiutuvan energian tuotanto- ja käyttö lisääntyy.</a:t>
                </a:r>
              </a:p>
              <a:p>
                <a:pPr algn="ctr"/>
                <a:endParaRPr lang="fi-FI" sz="1100">
                  <a:solidFill>
                    <a:schemeClr val="accent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2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Kiinteistöt ovat energiatehokkaita ja tehokkaassa käytössä</a:t>
                </a:r>
                <a:r>
                  <a:rPr lang="fi-FI" sz="1100">
                    <a:solidFill>
                      <a:schemeClr val="accent2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</a:t>
                </a:r>
              </a:p>
              <a:p>
                <a:pPr algn="ctr"/>
                <a:endParaRPr lang="fi-FI" sz="1429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endParaRPr lang="fi-FI" sz="1429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3" name="Suorakulmio: Pyöristetyt kulmat 22">
                <a:extLst>
                  <a:ext uri="{FF2B5EF4-FFF2-40B4-BE49-F238E27FC236}">
                    <a16:creationId xmlns:a16="http://schemas.microsoft.com/office/drawing/2014/main" id="{C7E089BF-7EC8-4584-B8F9-47CDB00C65F5}"/>
                  </a:ext>
                </a:extLst>
              </p:cNvPr>
              <p:cNvSpPr/>
              <p:nvPr/>
            </p:nvSpPr>
            <p:spPr>
              <a:xfrm>
                <a:off x="7076164" y="1524794"/>
                <a:ext cx="2783680" cy="7729537"/>
              </a:xfrm>
              <a:prstGeom prst="roundRect">
                <a:avLst/>
              </a:prstGeom>
              <a:solidFill>
                <a:srgbClr val="9DBE39">
                  <a:alpha val="91765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1400" b="1">
                    <a:solidFill>
                      <a:schemeClr val="accent6">
                        <a:lumMod val="50000"/>
                      </a:schemeClr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Elinvoimaista maataloutta</a:t>
                </a:r>
              </a:p>
              <a:p>
                <a:pPr algn="ctr"/>
                <a:endParaRPr lang="fi-FI" sz="1429">
                  <a:solidFill>
                    <a:schemeClr val="accent6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Maatalous on ympäristöystävällistä ja vähäpäästöistä.</a:t>
                </a:r>
              </a:p>
              <a:p>
                <a:pPr algn="ctr"/>
                <a:endParaRPr lang="fi-FI" sz="1100">
                  <a:solidFill>
                    <a:schemeClr val="accent6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Maatalous on kannattavaa ja monipuolista.</a:t>
                </a:r>
              </a:p>
              <a:p>
                <a:pPr algn="ctr"/>
                <a:endParaRPr lang="fi-FI" sz="1100">
                  <a:solidFill>
                    <a:schemeClr val="accent6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Maatalouden biomassoja hyödynnetään biokaasun tuotannossa</a:t>
                </a:r>
                <a:r>
                  <a:rPr lang="fi-FI" sz="1100">
                    <a:solidFill>
                      <a:srgbClr val="00623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 </a:t>
                </a:r>
              </a:p>
              <a:p>
                <a:pPr algn="ctr"/>
                <a:endParaRPr lang="fi-FI" sz="1429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endParaRPr lang="fi-FI" sz="1429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4" name="Suorakulmio: Pyöristetyt kulmat 23">
                <a:extLst>
                  <a:ext uri="{FF2B5EF4-FFF2-40B4-BE49-F238E27FC236}">
                    <a16:creationId xmlns:a16="http://schemas.microsoft.com/office/drawing/2014/main" id="{448763B2-EC59-4DE8-83D8-6F0CA927CBF4}"/>
                  </a:ext>
                </a:extLst>
              </p:cNvPr>
              <p:cNvSpPr/>
              <p:nvPr/>
            </p:nvSpPr>
            <p:spPr>
              <a:xfrm>
                <a:off x="10318465" y="1524794"/>
                <a:ext cx="2783680" cy="7729537"/>
              </a:xfrm>
              <a:prstGeom prst="roundRect">
                <a:avLst/>
              </a:prstGeom>
              <a:solidFill>
                <a:srgbClr val="27663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i-FI" sz="14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Blogger Sans" panose="02000506030000020004" pitchFamily="50" charset="0"/>
                    <a:ea typeface="Blogger Sans" panose="02000506030000020004" pitchFamily="50" charset="0"/>
                  </a:rPr>
                  <a:t>Metsät hiilinieluna ja hyvinvoinnin lähteenä</a:t>
                </a:r>
              </a:p>
              <a:p>
                <a:pPr algn="ctr"/>
                <a:endParaRPr lang="fi-FI" sz="1429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Metsät ovat vähintään yhtä suuri hiilinielu ja </a:t>
                </a:r>
              </a:p>
              <a:p>
                <a:pPr algn="ctr"/>
                <a:r>
                  <a:rPr lang="fi-FI" sz="11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-varasto tulevaisuudessa.</a:t>
                </a:r>
              </a:p>
              <a:p>
                <a:pPr algn="ctr"/>
                <a:endParaRPr lang="fi-FI" sz="11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Metsien käyttö on monipuolista.</a:t>
                </a:r>
              </a:p>
              <a:p>
                <a:pPr algn="ctr"/>
                <a:endParaRPr lang="fi-FI" sz="11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ctr"/>
                <a:r>
                  <a:rPr lang="fi-FI" sz="11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Metsistä saadaan uusia tuotteita ja palveluita</a:t>
                </a:r>
                <a:r>
                  <a:rPr lang="fi-FI" sz="1286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</a:t>
                </a:r>
              </a:p>
            </p:txBody>
          </p:sp>
        </p:grpSp>
        <p:pic>
          <p:nvPicPr>
            <p:cNvPr id="15" name="Kuva 14" descr="Kuva, joka sisältää kohteen kuljetus, polkupyörä, vektorigrafiikka&#10;&#10;Kuvaus luotu automaattisesti">
              <a:extLst>
                <a:ext uri="{FF2B5EF4-FFF2-40B4-BE49-F238E27FC236}">
                  <a16:creationId xmlns:a16="http://schemas.microsoft.com/office/drawing/2014/main" id="{A304CF1D-3B90-40CA-A13F-91D1B161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972" y="7510784"/>
              <a:ext cx="1298974" cy="1297883"/>
            </a:xfrm>
            <a:prstGeom prst="ellipse">
              <a:avLst/>
            </a:prstGeom>
            <a:ln w="41275" cap="rnd">
              <a:solidFill>
                <a:srgbClr val="002060"/>
              </a:solidFill>
            </a:ln>
            <a:effectLst/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BB985C5-FEB2-481B-AB75-9F8DDBEC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462" y="7510782"/>
              <a:ext cx="1290288" cy="1289206"/>
            </a:xfrm>
            <a:prstGeom prst="ellipse">
              <a:avLst/>
            </a:prstGeom>
            <a:ln w="38100" cap="rnd">
              <a:solidFill>
                <a:srgbClr val="7030A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18569BDF-91BA-4340-8254-C44B4A10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933" y="7510782"/>
              <a:ext cx="1282106" cy="1281028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Kuva 17" descr="Kuva, joka sisältää kohteen teksti, maatalouskone, vaihde&#10;&#10;Kuvaus luotu automaattisesti">
              <a:extLst>
                <a:ext uri="{FF2B5EF4-FFF2-40B4-BE49-F238E27FC236}">
                  <a16:creationId xmlns:a16="http://schemas.microsoft.com/office/drawing/2014/main" id="{23BBE6AA-5EA0-4572-9A58-F3877A63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385" y="7508802"/>
              <a:ext cx="1284086" cy="1283006"/>
            </a:xfrm>
            <a:prstGeom prst="ellipse">
              <a:avLst/>
            </a:prstGeom>
            <a:ln w="38100" cap="rnd">
              <a:solidFill>
                <a:srgbClr val="FF99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763F5DB-2894-4E27-9B57-9490D6DC9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253" y="7509795"/>
              <a:ext cx="1282106" cy="1281028"/>
            </a:xfrm>
            <a:prstGeom prst="ellipse">
              <a:avLst/>
            </a:prstGeom>
            <a:ln w="38100" cap="rnd">
              <a:solidFill>
                <a:srgbClr val="00623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86D7629E-3B51-44C6-8562-4A27FEB5AECD}"/>
              </a:ext>
            </a:extLst>
          </p:cNvPr>
          <p:cNvSpPr txBox="1"/>
          <p:nvPr/>
        </p:nvSpPr>
        <p:spPr>
          <a:xfrm>
            <a:off x="0" y="5328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 b="1">
                <a:solidFill>
                  <a:srgbClr val="00623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Ilmastotyön painopisteet</a:t>
            </a:r>
          </a:p>
        </p:txBody>
      </p:sp>
      <p:pic>
        <p:nvPicPr>
          <p:cNvPr id="25" name="Kuva 3">
            <a:extLst>
              <a:ext uri="{FF2B5EF4-FFF2-40B4-BE49-F238E27FC236}">
                <a16:creationId xmlns:a16="http://schemas.microsoft.com/office/drawing/2014/main" id="{03209B87-53B3-4954-BDA6-F9188718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65" y="5848909"/>
            <a:ext cx="974543" cy="1005482"/>
          </a:xfrm>
          <a:prstGeom prst="rect">
            <a:avLst/>
          </a:prstGeom>
        </p:spPr>
      </p:pic>
      <p:pic>
        <p:nvPicPr>
          <p:cNvPr id="27" name="Kuva 76">
            <a:extLst>
              <a:ext uri="{FF2B5EF4-FFF2-40B4-BE49-F238E27FC236}">
                <a16:creationId xmlns:a16="http://schemas.microsoft.com/office/drawing/2014/main" id="{238B6069-1B56-4F27-BF11-2599C02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12" y="6008830"/>
            <a:ext cx="1032718" cy="731258"/>
          </a:xfrm>
          <a:prstGeom prst="rect">
            <a:avLst/>
          </a:prstGeom>
        </p:spPr>
      </p:pic>
      <p:pic>
        <p:nvPicPr>
          <p:cNvPr id="28" name="Kuva 80">
            <a:extLst>
              <a:ext uri="{FF2B5EF4-FFF2-40B4-BE49-F238E27FC236}">
                <a16:creationId xmlns:a16="http://schemas.microsoft.com/office/drawing/2014/main" id="{778932F8-2D70-4012-A47B-436521489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0707" y="6091751"/>
            <a:ext cx="1485900" cy="510002"/>
          </a:xfrm>
          <a:prstGeom prst="rect">
            <a:avLst/>
          </a:prstGeom>
        </p:spPr>
      </p:pic>
      <p:pic>
        <p:nvPicPr>
          <p:cNvPr id="29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328D9A-66AD-4894-A84B-041B727643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31" y="5895564"/>
            <a:ext cx="2228853" cy="668656"/>
          </a:xfrm>
          <a:prstGeom prst="rect">
            <a:avLst/>
          </a:prstGeom>
        </p:spPr>
      </p:pic>
      <p:pic>
        <p:nvPicPr>
          <p:cNvPr id="30" name="Kuva 2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82E4E0-E208-4C2D-9DC9-8AAFC43F4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6" y="5796159"/>
            <a:ext cx="2204077" cy="7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38A83D-E948-4A64-BDAD-39333E8F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280704"/>
            <a:ext cx="5498327" cy="5150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Pieksämäen kasvihuonekaasupäästöt vuonna 2018 olivat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</a:rPr>
              <a:t>SYKE:n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 laskelman mukaan 150,9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</a:rPr>
              <a:t>kt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 hiilidioksidiekvivalenttia (CO2e). </a:t>
            </a:r>
          </a:p>
          <a:p>
            <a:endParaRPr lang="fi-FI" sz="29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Suurimmat päästölähteet </a:t>
            </a:r>
            <a:endParaRPr lang="fi-FI" sz="2900" dirty="0">
              <a:solidFill>
                <a:schemeClr val="tx1"/>
              </a:solidFill>
              <a:latin typeface="Lato" panose="020F0502020204030203" pitchFamily="34" charset="0"/>
              <a:ea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Tieliikenne 25,5 % (38,5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</a:rPr>
              <a:t>kt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 CO2e) </a:t>
            </a:r>
            <a:endParaRPr lang="fi-FI" sz="2900" dirty="0">
              <a:solidFill>
                <a:schemeClr val="tx1"/>
              </a:solidFill>
              <a:latin typeface="Lato" panose="020F0502020204030203" pitchFamily="34" charset="0"/>
              <a:ea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Kaukolämpö 22,1 % (33,3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</a:rPr>
              <a:t>kt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 CO2e)</a:t>
            </a:r>
            <a:endParaRPr lang="fi-FI" sz="2900" dirty="0">
              <a:solidFill>
                <a:schemeClr val="tx1"/>
              </a:solidFill>
              <a:latin typeface="Lato" panose="020F0502020204030203" pitchFamily="34" charset="0"/>
              <a:ea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Lämmitysenergia pois lukien kaukolämpö 15,1 % (sähkö-, öljy- ja muu lämmitys, 22,8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</a:rPr>
              <a:t>kt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 CO2e)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  <a:ea typeface="Roboto"/>
              </a:rPr>
              <a:t>Maatalous 12,6 % (19,1 </a:t>
            </a:r>
            <a:r>
              <a:rPr lang="fi-FI" sz="2900" dirty="0" err="1">
                <a:solidFill>
                  <a:schemeClr val="tx1"/>
                </a:solidFill>
                <a:latin typeface="Lato" panose="020F0502020204030203" pitchFamily="34" charset="0"/>
                <a:ea typeface="Roboto"/>
              </a:rPr>
              <a:t>kt</a:t>
            </a: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  <a:ea typeface="Roboto"/>
              </a:rPr>
              <a:t> CO2e)</a:t>
            </a:r>
          </a:p>
          <a:p>
            <a:endParaRPr lang="fi-FI" sz="29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Kasvihuonekaasujen kokonaispäästöt ovat pienentyneet Pieksämäellä tarkastelujaksolla 2005- 2018 yhteensä 22 %, keskimäärin Suomen kuntien kokonaispäästöt ovat pienentyneet 15 % tarkastelujaksolla. Asukasta kohti Pieksämäen kokonaispäästöt ovat pienentyneet tarkastelujaksolla 8 %. </a:t>
            </a:r>
            <a:endParaRPr lang="fi-FI" sz="2900" dirty="0">
              <a:solidFill>
                <a:schemeClr val="tx1"/>
              </a:solidFill>
              <a:latin typeface="Lato" panose="020F0502020204030203" pitchFamily="34" charset="0"/>
              <a:ea typeface="Roboto"/>
            </a:endParaRPr>
          </a:p>
          <a:p>
            <a:endParaRPr lang="fi-FI" sz="29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i-FI" sz="2900" dirty="0">
                <a:solidFill>
                  <a:schemeClr val="tx1"/>
                </a:solidFill>
                <a:latin typeface="Lato" panose="020F0502020204030203" pitchFamily="34" charset="0"/>
              </a:rPr>
              <a:t>Tarkastelussa ei huomioida päästökaupan alaisen teollisuuden, läpiajoliikenteen eikä lentoliikenteen päästöjä. </a:t>
            </a:r>
            <a:endParaRPr lang="fi-FI" sz="2900" dirty="0">
              <a:solidFill>
                <a:schemeClr val="tx1"/>
              </a:solidFill>
              <a:latin typeface="Lato" panose="020F0502020204030203" pitchFamily="34" charset="0"/>
              <a:ea typeface="Roboto"/>
            </a:endParaRPr>
          </a:p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38652CA-E5E8-4952-B97F-26556188795E}"/>
              </a:ext>
            </a:extLst>
          </p:cNvPr>
          <p:cNvGraphicFramePr>
            <a:graphicFrameLocks/>
          </p:cNvGraphicFramePr>
          <p:nvPr/>
        </p:nvGraphicFramePr>
        <p:xfrm>
          <a:off x="172718" y="1325563"/>
          <a:ext cx="5191761" cy="390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3">
            <a:extLst>
              <a:ext uri="{FF2B5EF4-FFF2-40B4-BE49-F238E27FC236}">
                <a16:creationId xmlns:a16="http://schemas.microsoft.com/office/drawing/2014/main" id="{1A1F7C2A-0083-4D4E-82C3-22A2B4E7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i-FI" sz="2800" b="1" dirty="0">
                <a:solidFill>
                  <a:srgbClr val="006230"/>
                </a:solidFill>
                <a:latin typeface="Lato" panose="020F0502020204030203" pitchFamily="34" charset="0"/>
                <a:ea typeface="Blogger Sans" panose="02000506030000020004" pitchFamily="50" charset="0"/>
              </a:rPr>
              <a:t>	Pieksämäen kaupungin </a:t>
            </a:r>
            <a:r>
              <a:rPr lang="fi-FI" sz="2800" dirty="0">
                <a:solidFill>
                  <a:srgbClr val="006230"/>
                </a:solidFill>
                <a:latin typeface="Lato" panose="020F0502020204030203" pitchFamily="34" charset="0"/>
                <a:ea typeface="Blogger Sans" panose="02000506030000020004" pitchFamily="50" charset="0"/>
              </a:rPr>
              <a:t>kasvihuonekaasupäästöt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50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E57F239-AA19-4BC3-B061-4A08941B2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9" t="16414" r="29799" b="11681"/>
          <a:stretch/>
        </p:blipFill>
        <p:spPr>
          <a:xfrm>
            <a:off x="6248401" y="1233357"/>
            <a:ext cx="3918860" cy="513832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64E5AF-D925-4F68-BD14-3E27990E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" y="1304608"/>
            <a:ext cx="542925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Pieksämäen Niinimäkeen on suunnitteilla tuulivoimapuisto. Suunnitelmana on rakentaa noin 2 318 ha kokoiselle alueelle arviolta 29 tuulivoimalaa. Tuulivoimapuisto on tarkoitus liittää Suomen kantaverkkoon.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Karkea arvio kokonaisteholtaan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130 MW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tuulivoimapuiston päästökompensaatiosta on noin -45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kt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 CO2e. Tämä vastaa noin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22 tuhannen hehtaarin suuruisen metsäalueen hiilensidontaa.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SYKE:n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Roboto" panose="02000000000000000000" pitchFamily="2" charset="0"/>
              </a:rPr>
              <a:t> kuntien kasvihuonekaasulaskelmassa kompensaatio on riippuvainen todellisesta vuosituotosta, sekä tuulivoiman kompensaation osittainen päällekkäisyys sähkön valtakunnallisen päästökertoimen kehityksen kanssa.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9FD34BA3-C1EB-44A7-98B8-7DB415D4F1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rgbClr val="006230"/>
                </a:solidFill>
                <a:latin typeface="Lato" panose="020F0502020204030203" pitchFamily="34" charset="0"/>
                <a:ea typeface="Blogger Sans" panose="02000506030000020004" pitchFamily="50" charset="0"/>
              </a:rPr>
              <a:t>	</a:t>
            </a:r>
            <a:r>
              <a:rPr lang="fi-FI" sz="2800" b="1" dirty="0">
                <a:solidFill>
                  <a:srgbClr val="006230"/>
                </a:solidFill>
                <a:latin typeface="Lato" panose="020F0502020204030203" pitchFamily="34" charset="0"/>
                <a:ea typeface="Blogger Sans" panose="02000506030000020004" pitchFamily="50" charset="0"/>
              </a:rPr>
              <a:t> </a:t>
            </a:r>
            <a:r>
              <a:rPr lang="fi-FI" sz="2800" b="1" dirty="0">
                <a:solidFill>
                  <a:srgbClr val="E19D1E"/>
                </a:solidFill>
                <a:latin typeface="Lato" panose="020F0502020204030203" pitchFamily="34" charset="0"/>
                <a:ea typeface="Blogger Sans" panose="02000506030000020004" pitchFamily="50" charset="0"/>
              </a:rPr>
              <a:t>Tuulivoima</a:t>
            </a:r>
            <a:endParaRPr lang="fi-FI" dirty="0">
              <a:solidFill>
                <a:srgbClr val="E19D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r>
              <a:rPr lang="fi-FI" altLang="fi-FI" dirty="0"/>
              <a:t>Niinimäki tuulipuisto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3863" y="1284157"/>
            <a:ext cx="61912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0" y="1284157"/>
            <a:ext cx="3472052" cy="49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8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Tuulivoiman hyötyjä Pieksämäelle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Työllistävyys ja työpaikat</a:t>
            </a:r>
          </a:p>
          <a:p>
            <a:pPr lvl="1"/>
            <a:r>
              <a:rPr lang="fi-FI" dirty="0"/>
              <a:t>Rakentamisvaihe</a:t>
            </a:r>
          </a:p>
          <a:p>
            <a:pPr lvl="1"/>
            <a:r>
              <a:rPr lang="fi-FI" dirty="0"/>
              <a:t>Toimintavaihe, käyttö ja kunnossapito</a:t>
            </a:r>
          </a:p>
          <a:p>
            <a:r>
              <a:rPr lang="fi-FI" dirty="0"/>
              <a:t>Kiinteistöverotuotot alueelle</a:t>
            </a:r>
          </a:p>
          <a:p>
            <a:pPr lvl="1"/>
            <a:r>
              <a:rPr lang="fi-FI" dirty="0"/>
              <a:t>Arvio n. 800.000 euroa vuodessa</a:t>
            </a:r>
          </a:p>
          <a:p>
            <a:r>
              <a:rPr lang="fi-FI" dirty="0"/>
              <a:t>Maanomistajalle maanvuokratuotot</a:t>
            </a:r>
          </a:p>
          <a:p>
            <a:r>
              <a:rPr lang="fi-FI" dirty="0"/>
              <a:t>Mahdollisuus uusien investointien saamiseen paikkakunnalle</a:t>
            </a:r>
          </a:p>
          <a:p>
            <a:r>
              <a:rPr lang="fi-FI" dirty="0"/>
              <a:t>Pieksämäki hiilinegatiiviseksi!</a:t>
            </a:r>
          </a:p>
          <a:p>
            <a:r>
              <a:rPr lang="fi-FI" dirty="0"/>
              <a:t>Myönteinen imagovaikutus</a:t>
            </a:r>
          </a:p>
        </p:txBody>
      </p:sp>
    </p:spTree>
    <p:extLst>
      <p:ext uri="{BB962C8B-B14F-4D97-AF65-F5344CB8AC3E}">
        <p14:creationId xmlns:p14="http://schemas.microsoft.com/office/powerpoint/2010/main" val="360796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Pieksämäen Vesi Oy Biokaasulaitos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320246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Kilpailutus käynnissä</a:t>
            </a:r>
          </a:p>
          <a:p>
            <a:r>
              <a:rPr lang="fi-FI" dirty="0"/>
              <a:t>Rakentaminen käyntiin keväällä 2022</a:t>
            </a:r>
          </a:p>
          <a:p>
            <a:r>
              <a:rPr lang="fi-FI" dirty="0"/>
              <a:t>Jätevesilietteestä biokaasua</a:t>
            </a:r>
          </a:p>
          <a:p>
            <a:r>
              <a:rPr lang="fi-FI" dirty="0"/>
              <a:t>Kaasu hyödynnetään jätevedenpuhdistamolla lämmöksi ja sähköksi</a:t>
            </a:r>
          </a:p>
          <a:p>
            <a:pPr lvl="1"/>
            <a:r>
              <a:rPr lang="fi-FI" dirty="0"/>
              <a:t>Energiaomavaraisuus</a:t>
            </a:r>
          </a:p>
          <a:p>
            <a:pPr lvl="1"/>
            <a:r>
              <a:rPr lang="fi-FI" dirty="0"/>
              <a:t>Ylijäämä Savon voiman kaukolämpöverkkoon</a:t>
            </a:r>
          </a:p>
          <a:p>
            <a:r>
              <a:rPr lang="fi-FI" dirty="0"/>
              <a:t>Mahdollisuus toiminnan laajentamiseen seuraavissa vaiheissa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33" y="1561588"/>
            <a:ext cx="5168867" cy="24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Aseman alue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27" y="1352724"/>
            <a:ext cx="6543502" cy="50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644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405</Words>
  <Application>Microsoft Office PowerPoint</Application>
  <PresentationFormat>Laajakuva</PresentationFormat>
  <Paragraphs>87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20" baseType="lpstr">
      <vt:lpstr>Arial</vt:lpstr>
      <vt:lpstr>Blogger Sans</vt:lpstr>
      <vt:lpstr>Calibri</vt:lpstr>
      <vt:lpstr>Calibri Light</vt:lpstr>
      <vt:lpstr>Lato</vt:lpstr>
      <vt:lpstr>Roboto</vt:lpstr>
      <vt:lpstr>3_Office-teema</vt:lpstr>
      <vt:lpstr>2_Office-teema</vt:lpstr>
      <vt:lpstr>4_Office-teema</vt:lpstr>
      <vt:lpstr>1_Office-teema</vt:lpstr>
      <vt:lpstr>PowerPoint-esitys</vt:lpstr>
      <vt:lpstr>Pieksämäen kaupungin ilmasto-ohjelma</vt:lpstr>
      <vt:lpstr>PowerPoint-esitys</vt:lpstr>
      <vt:lpstr> Pieksämäen kaupungin kasvihuonekaasupäästöt</vt:lpstr>
      <vt:lpstr>PowerPoint-esitys</vt:lpstr>
      <vt:lpstr>Niinimäki tuulipuisto</vt:lpstr>
      <vt:lpstr>Tuulivoiman hyötyjä Pieksämäelle</vt:lpstr>
      <vt:lpstr>Pieksämäen Vesi Oy Biokaasulaitos</vt:lpstr>
      <vt:lpstr>Aseman alue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Kreeta-Maaria Kalliokoski</cp:lastModifiedBy>
  <cp:revision>72</cp:revision>
  <cp:lastPrinted>2019-09-09T05:57:38Z</cp:lastPrinted>
  <dcterms:created xsi:type="dcterms:W3CDTF">2018-08-08T10:34:52Z</dcterms:created>
  <dcterms:modified xsi:type="dcterms:W3CDTF">2021-12-16T10:51:30Z</dcterms:modified>
</cp:coreProperties>
</file>